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304" r:id="rId5"/>
    <p:sldId id="276" r:id="rId6"/>
    <p:sldId id="279" r:id="rId7"/>
    <p:sldId id="312" r:id="rId8"/>
    <p:sldId id="306" r:id="rId9"/>
    <p:sldId id="323" r:id="rId10"/>
    <p:sldId id="307" r:id="rId11"/>
    <p:sldId id="321" r:id="rId12"/>
    <p:sldId id="314" r:id="rId13"/>
    <p:sldId id="313" r:id="rId14"/>
    <p:sldId id="266" r:id="rId15"/>
    <p:sldId id="322" r:id="rId16"/>
    <p:sldId id="317" r:id="rId17"/>
    <p:sldId id="318" r:id="rId18"/>
    <p:sldId id="319" r:id="rId19"/>
    <p:sldId id="320" r:id="rId20"/>
    <p:sldId id="302" r:id="rId21"/>
    <p:sldId id="282" r:id="rId22"/>
    <p:sldId id="327" r:id="rId23"/>
    <p:sldId id="283" r:id="rId24"/>
    <p:sldId id="325" r:id="rId25"/>
    <p:sldId id="262" r:id="rId26"/>
    <p:sldId id="293" r:id="rId27"/>
    <p:sldId id="326" r:id="rId2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24" autoAdjust="0"/>
  </p:normalViewPr>
  <p:slideViewPr>
    <p:cSldViewPr snapToGrid="0">
      <p:cViewPr varScale="1">
        <p:scale>
          <a:sx n="61" d="100"/>
          <a:sy n="61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トップの人格・識見・能力</c:v>
                </c:pt>
                <c:pt idx="1">
                  <c:v>仕事にやりがいを持たせること</c:v>
                </c:pt>
                <c:pt idx="2">
                  <c:v>中間管理職の人格・識見・能力</c:v>
                </c:pt>
                <c:pt idx="3">
                  <c:v>企業の将来目標</c:v>
                </c:pt>
                <c:pt idx="4">
                  <c:v>成果に見合う賃金体系</c:v>
                </c:pt>
                <c:pt idx="5">
                  <c:v>企業の組織風土・企業文化</c:v>
                </c:pt>
                <c:pt idx="6">
                  <c:v>企業の業績</c:v>
                </c:pt>
                <c:pt idx="7">
                  <c:v>モチベーションを高める制度</c:v>
                </c:pt>
                <c:pt idx="8">
                  <c:v>一般社員の姿勢</c:v>
                </c:pt>
                <c:pt idx="9">
                  <c:v>明確なキャリアアップの機会</c:v>
                </c:pt>
                <c:pt idx="10">
                  <c:v>知名度・ブランド力</c:v>
                </c:pt>
                <c:pt idx="11">
                  <c:v>その他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0.57399999999999995</c:v>
                </c:pt>
                <c:pt idx="1">
                  <c:v>0.53500000000000003</c:v>
                </c:pt>
                <c:pt idx="2">
                  <c:v>0.45400000000000001</c:v>
                </c:pt>
                <c:pt idx="3">
                  <c:v>0.39300000000000024</c:v>
                </c:pt>
                <c:pt idx="4">
                  <c:v>0.36100000000000021</c:v>
                </c:pt>
                <c:pt idx="5">
                  <c:v>0.25600000000000001</c:v>
                </c:pt>
                <c:pt idx="6">
                  <c:v>0.20100000000000001</c:v>
                </c:pt>
                <c:pt idx="7">
                  <c:v>0.10500000000000002</c:v>
                </c:pt>
                <c:pt idx="8">
                  <c:v>7.3000000000000037E-2</c:v>
                </c:pt>
                <c:pt idx="9">
                  <c:v>6.7000000000000046E-2</c:v>
                </c:pt>
                <c:pt idx="10">
                  <c:v>4.6000000000000013E-2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3-408D-A09A-7D34CFC9E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2425528"/>
        <c:axId val="392425920"/>
        <c:axId val="0"/>
      </c:bar3DChart>
      <c:catAx>
        <c:axId val="392425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HGP創英角ｺﾞｼｯｸUB" pitchFamily="50" charset="-128"/>
                <a:ea typeface="HGP創英角ｺﾞｼｯｸUB" pitchFamily="50" charset="-128"/>
              </a:defRPr>
            </a:pPr>
            <a:endParaRPr lang="ja-JP"/>
          </a:p>
        </c:txPr>
        <c:crossAx val="392425920"/>
        <c:crosses val="autoZero"/>
        <c:auto val="1"/>
        <c:lblAlgn val="ctr"/>
        <c:lblOffset val="100"/>
        <c:noMultiLvlLbl val="0"/>
      </c:catAx>
      <c:valAx>
        <c:axId val="3924259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3924255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090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32D2422-E1BD-4513-8868-98B55441BD5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090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088C689-DE7A-4F0B-9622-00065D119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1764AB7-F680-4126-B079-5E0789A82737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C59730E-41FB-446F-A34F-2C01FBF0C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5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2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34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5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・昭和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年には何がありましたか？</a:t>
            </a:r>
            <a:endParaRPr kumimoji="1" lang="en-US" altLang="ja-JP" dirty="0"/>
          </a:p>
          <a:p>
            <a:r>
              <a:rPr kumimoji="1" lang="ja-JP" altLang="en-US" dirty="0"/>
              <a:t>→栞</a:t>
            </a:r>
            <a:r>
              <a:rPr kumimoji="1" lang="en-US" altLang="ja-JP" dirty="0"/>
              <a:t>2P</a:t>
            </a:r>
            <a:r>
              <a:rPr kumimoji="1" lang="ja-JP" altLang="en-US" dirty="0"/>
              <a:t>に当時の状況が書いてある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・終戦日（</a:t>
            </a:r>
            <a:r>
              <a:rPr kumimoji="1" lang="en-US" altLang="ja-JP" dirty="0"/>
              <a:t>8/15</a:t>
            </a:r>
            <a:r>
              <a:rPr kumimoji="1" lang="ja-JP" altLang="en-US" dirty="0"/>
              <a:t>）からたった</a:t>
            </a:r>
            <a:r>
              <a:rPr kumimoji="1" lang="en-US" altLang="ja-JP" dirty="0"/>
              <a:t>18</a:t>
            </a:r>
            <a:r>
              <a:rPr kumimoji="1" lang="ja-JP" altLang="en-US" dirty="0"/>
              <a:t>日で倫理研究所を設立した</a:t>
            </a:r>
            <a:endParaRPr kumimoji="1" lang="en-US" altLang="ja-JP" dirty="0"/>
          </a:p>
          <a:p>
            <a:r>
              <a:rPr kumimoji="1" lang="ja-JP" altLang="en-US" dirty="0"/>
              <a:t>→それほど日本がすさんでいた。戦後のすさんだ世の中を良くしたいとの思い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5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73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0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0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6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7E43-8C8C-4C85-BD95-6C7DB5A2ED13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0046" y="6492875"/>
            <a:ext cx="6297612" cy="365125"/>
          </a:xfrm>
        </p:spPr>
        <p:txBody>
          <a:bodyPr/>
          <a:lstStyle>
            <a:lvl1pPr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ADA2-FC1F-476F-831D-69BFED188EB4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62B8-E3A9-4A3E-A20C-29C088BB3B6D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69A7-6C31-4521-9CC7-8C2B2555BED9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309F-1675-4CE9-BFB9-BC86B0D5565F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A50-EC63-42F3-B1B3-8507D84C3759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9AD-39DB-4C83-B607-88D327E554F8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09E-882E-4118-955A-46DB35BE8C3E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5ABD-C769-4B58-BE82-62FE59B0DA75}" type="datetime1">
              <a:rPr kumimoji="1" lang="en-US" altLang="ja-JP" smtClean="0"/>
              <a:t>11/18/2022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DE86-38D5-4278-A18B-53C80E435608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2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89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9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1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4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3774-6879-48D4-99E2-FC4A801427B6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55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9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6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9C8-F05E-4788-9E5B-40144DA8EE55}" type="datetimeFigureOut">
              <a:rPr kumimoji="1" lang="ja-JP" altLang="en-US" smtClean="0"/>
              <a:pPr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B4F0-8794-4B6F-8563-A19D508DB55E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9CE8-6F6A-47BB-BC89-2B3CA76421BE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05FF-0D90-45EF-A4E6-E9B42D005B56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11-935B-4B0A-BE39-44FCB173F2BD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58C-2DC2-4541-BC0D-8EC3419623DA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224-C25A-4CBC-82DE-C981519C043B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4257-AFF7-4EC9-B0DE-7B1F7566959D}" type="datetime1">
              <a:rPr lang="en-US" altLang="ja-JP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1268" y="650134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kQzLDLQb2lQ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m-rinri.net/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E11F5-B58C-415C-AA3D-53F0A168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3775"/>
            <a:ext cx="7766936" cy="1646302"/>
          </a:xfrm>
        </p:spPr>
        <p:txBody>
          <a:bodyPr/>
          <a:lstStyle/>
          <a:p>
            <a:pPr algn="l"/>
            <a:r>
              <a:rPr kumimoji="1" lang="ja-JP" altLang="en-US" sz="2400" b="1" dirty="0"/>
              <a:t>令和</a:t>
            </a:r>
            <a:r>
              <a:rPr kumimoji="1" lang="en-US" altLang="ja-JP" sz="2400" b="1" dirty="0"/>
              <a:t>5</a:t>
            </a:r>
            <a:r>
              <a:rPr kumimoji="1" lang="ja-JP" altLang="en-US" sz="2400" b="1" dirty="0"/>
              <a:t>年度</a:t>
            </a:r>
            <a:br>
              <a:rPr kumimoji="1" lang="en-US" altLang="ja-JP" dirty="0"/>
            </a:br>
            <a:r>
              <a:rPr kumimoji="1" lang="ja-JP" altLang="en-US" sz="3600" b="1" dirty="0"/>
              <a:t>名古屋市南区倫理法人会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B95332-9D4F-4ED4-93AB-0577F4885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314899"/>
            <a:ext cx="7766936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4800" b="1" dirty="0"/>
              <a:t>新入会員</a:t>
            </a:r>
            <a:r>
              <a:rPr kumimoji="1" lang="ja-JP" altLang="en-US" sz="4800" b="1" dirty="0"/>
              <a:t>オリエンテーション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５．モーニングセミナー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76135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　　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経営者モーニングセミナー</a:t>
            </a:r>
            <a:r>
              <a:rPr lang="en-US" altLang="ja-JP" sz="2400" dirty="0"/>
              <a:t>』</a:t>
            </a:r>
            <a:r>
              <a:rPr kumimoji="1" lang="ja-JP" altLang="en-US" sz="2400" dirty="0"/>
              <a:t>は、自らが自己革新を図り、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企業と家庭の健全な繁栄と地域社会の発展、ひいては日本創生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に貢献するリーダーを育成するために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□純粋倫理の学習・実践の場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□朝型の生活習慣を体得する場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□異業種交流・情報交換の場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として、</a:t>
            </a:r>
            <a:r>
              <a:rPr lang="ja-JP" altLang="en-US" sz="2400" dirty="0"/>
              <a:t>週１回</a:t>
            </a:r>
            <a:r>
              <a:rPr lang="en-US" altLang="ja-JP" sz="2400" dirty="0"/>
              <a:t>(</a:t>
            </a:r>
            <a:r>
              <a:rPr lang="ja-JP" altLang="en-US" sz="2400" dirty="0"/>
              <a:t>名古屋市南区倫理法人会は原則毎週金曜日</a:t>
            </a:r>
            <a:r>
              <a:rPr lang="en-US" altLang="ja-JP" sz="2400" dirty="0"/>
              <a:t>)</a:t>
            </a:r>
            <a:r>
              <a:rPr lang="ja-JP" altLang="en-US" sz="2400" dirty="0"/>
              <a:t>、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経営者及びそれに準ずる人を対象に行います。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1E4C19-8520-4092-AD67-EB58D6C3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プログラム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E03ECD8-EF8B-4FE4-9616-0D699F1B7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10020"/>
              </p:ext>
            </p:extLst>
          </p:nvPr>
        </p:nvGraphicFramePr>
        <p:xfrm>
          <a:off x="2031153" y="1433371"/>
          <a:ext cx="6409338" cy="480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01">
                  <a:extLst>
                    <a:ext uri="{9D8B030D-6E8A-4147-A177-3AD203B41FA5}">
                      <a16:colId xmlns:a16="http://schemas.microsoft.com/office/drawing/2014/main" val="1384851621"/>
                    </a:ext>
                  </a:extLst>
                </a:gridCol>
                <a:gridCol w="4665237">
                  <a:extLst>
                    <a:ext uri="{9D8B030D-6E8A-4147-A177-3AD203B41FA5}">
                      <a16:colId xmlns:a16="http://schemas.microsoft.com/office/drawing/2014/main" val="1167559601"/>
                    </a:ext>
                  </a:extLst>
                </a:gridCol>
              </a:tblGrid>
              <a:tr h="4005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時間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プログラム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6031267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会場設営開始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006808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はじめの会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52404458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開場ならびに予行練習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51805652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５０～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モーニングセミナーリハーサル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82232655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朝礼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1150124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着座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99338237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モーニングセミナー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2325856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４０～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シェア会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0505526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５５～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朝食会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14732491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片付け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24712507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完全撤収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39E88E-E6B6-4559-A740-D08760C2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4" y="1512703"/>
            <a:ext cx="4810119" cy="545831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06757" y="1772817"/>
            <a:ext cx="3419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時を守り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場を清め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礼を正す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％の力を</a:t>
            </a:r>
            <a:endParaRPr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出しましょう！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818525" y="4726112"/>
            <a:ext cx="821983" cy="10171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D6076-73A6-4DB0-81DE-B4A32FCE2A96}"/>
              </a:ext>
            </a:extLst>
          </p:cNvPr>
          <p:cNvSpPr txBox="1"/>
          <p:nvPr/>
        </p:nvSpPr>
        <p:spPr>
          <a:xfrm>
            <a:off x="594262" y="34665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モーニングセミナーの意義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（１）入室時の礼儀作法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7670FEF-3397-43E8-9378-394F702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036687" y="627164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マニュアルに沿った運営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266205" y="5743254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礼を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相手に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合わせる</a:t>
            </a:r>
          </a:p>
        </p:txBody>
      </p:sp>
    </p:spTree>
    <p:extLst>
      <p:ext uri="{BB962C8B-B14F-4D97-AF65-F5344CB8AC3E}">
        <p14:creationId xmlns:p14="http://schemas.microsoft.com/office/powerpoint/2010/main" val="26448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39367" y="3110195"/>
            <a:ext cx="80861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《</a:t>
            </a:r>
            <a:r>
              <a:rPr lang="ja-JP" altLang="en-US" sz="3200" dirty="0"/>
              <a:t>開始二分前の心得</a:t>
            </a:r>
            <a:r>
              <a:rPr lang="en-US" altLang="ja-JP" sz="3200" dirty="0"/>
              <a:t>》</a:t>
            </a:r>
            <a:r>
              <a:rPr lang="ja-JP" altLang="en-US" sz="32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軽く目を閉じます</a:t>
            </a:r>
            <a:endParaRPr lang="en-US" altLang="ja-JP" sz="2400" dirty="0"/>
          </a:p>
          <a:p>
            <a:r>
              <a:rPr lang="ja-JP" altLang="en-US" sz="2800" dirty="0"/>
              <a:t>わが命のもとである両親に思いを馳せましょう</a:t>
            </a:r>
          </a:p>
          <a:p>
            <a:r>
              <a:rPr lang="ja-JP" altLang="en-US" sz="2800" dirty="0"/>
              <a:t>両親を通して先祖に感謝し、</a:t>
            </a:r>
          </a:p>
          <a:p>
            <a:r>
              <a:rPr lang="ja-JP" altLang="en-US" sz="2800" dirty="0"/>
              <a:t>自分に最も身近な人々の幸福を願い</a:t>
            </a:r>
          </a:p>
          <a:p>
            <a:r>
              <a:rPr lang="ja-JP" altLang="en-US" sz="2800" dirty="0"/>
              <a:t>その思いを静かに、そして深く・・・</a:t>
            </a:r>
          </a:p>
          <a:p>
            <a:r>
              <a:rPr lang="ja-JP" altLang="en-US" sz="2800" dirty="0"/>
              <a:t>自分の些細なしぐさでの物音が皆の想いを妨げ</a:t>
            </a:r>
          </a:p>
          <a:p>
            <a:r>
              <a:rPr lang="ja-JP" altLang="en-US" sz="2800" dirty="0"/>
              <a:t>静寂さを乱さぬよう心掛けましょう。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（２）開始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分前の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超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静寂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7981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腹式呼吸・精神統一・準備力・姿勢作り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物音立てないで</a:t>
            </a:r>
            <a:r>
              <a:rPr kumimoji="1" lang="en-US" altLang="ja-JP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kumimoji="1" lang="ja-JP" altLang="en-US" sz="6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7ED1C8C-75E4-4B2A-BE7E-43CB3FAC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-297946" y="901175"/>
            <a:ext cx="8265183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（３）夢かぎりなく・夢はてしなく斉唱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92973" y="1663754"/>
            <a:ext cx="59298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明朗の実践！</a:t>
            </a:r>
            <a:endParaRPr lang="en-US" altLang="ja-JP" sz="3200" dirty="0"/>
          </a:p>
          <a:p>
            <a:r>
              <a:rPr lang="ja-JP" altLang="en-US" sz="3200" dirty="0"/>
              <a:t>　□奇数月：夢はてしなく</a:t>
            </a:r>
            <a:endParaRPr lang="en-US" altLang="ja-JP" sz="3200" dirty="0"/>
          </a:p>
          <a:p>
            <a:r>
              <a:rPr lang="ja-JP" altLang="en-US" sz="3200" dirty="0"/>
              <a:t>　□偶数月：夢かぎりなく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en-US" altLang="ja-JP" sz="3200" dirty="0"/>
              <a:t>※</a:t>
            </a:r>
            <a:r>
              <a:rPr lang="ja-JP" altLang="en-US" sz="3200" dirty="0"/>
              <a:t>開始前にかかっているのは</a:t>
            </a:r>
            <a:endParaRPr lang="en-US" altLang="ja-JP" sz="3200" dirty="0"/>
          </a:p>
          <a:p>
            <a:r>
              <a:rPr lang="ja-JP" altLang="en-US" sz="3200" dirty="0"/>
              <a:t>　　「日本創生の詩」</a:t>
            </a:r>
            <a:endParaRPr lang="en-US" altLang="ja-JP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正方形/長方形 18"/>
          <p:cNvSpPr/>
          <p:nvPr/>
        </p:nvSpPr>
        <p:spPr>
          <a:xfrm>
            <a:off x="2292973" y="5209452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立つ時は、</a:t>
            </a:r>
            <a:r>
              <a:rPr lang="ja-JP" altLang="en-US" sz="3200" dirty="0">
                <a:solidFill>
                  <a:srgbClr val="FF0000"/>
                </a:solidFill>
              </a:rPr>
              <a:t>椅子を両手</a:t>
            </a:r>
            <a:r>
              <a:rPr lang="ja-JP" altLang="en-US" sz="3200" dirty="0"/>
              <a:t>でしまいましょう！</a:t>
            </a:r>
            <a:endParaRPr lang="en-US" altLang="ja-JP" sz="3200" dirty="0"/>
          </a:p>
          <a:p>
            <a:r>
              <a:rPr lang="ja-JP" altLang="en-US" sz="3200" dirty="0"/>
              <a:t>机に椅子をしっかりと</a:t>
            </a:r>
            <a:r>
              <a:rPr lang="ja-JP" altLang="en-US" sz="3200" dirty="0">
                <a:solidFill>
                  <a:srgbClr val="FF0000"/>
                </a:solidFill>
              </a:rPr>
              <a:t>くっつけ</a:t>
            </a:r>
            <a:r>
              <a:rPr lang="ja-JP" altLang="en-US" sz="3200" dirty="0"/>
              <a:t>ましょう！</a:t>
            </a:r>
            <a:endParaRPr lang="en-US" altLang="ja-JP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3080" y="457039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1"/>
                </a:solidFill>
              </a:rPr>
              <a:t>（４）椅子は机の下に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8014070-71AA-41A8-9D90-A583C5EA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0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（５）「万人幸福の栞」輪読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8640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自発的に読むことにより、積極心を養う</a:t>
            </a:r>
            <a:endParaRPr kumimoji="1"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□経営者は積極性が大事！恥ずかしがらないで！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□栞の持ち方注意！腰骨を立てましょう！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□リーダーが区切りで「ハイ！」と言ったあと、出席者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が「ハイ！」と返事をし、交替して読みます。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□複数の人が同時に返事をした場合は、心を合わ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せて一緒に読みましょう。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□読み間違えた際は、リーダーが指摘しますので、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「ハイ！」と素直に受け止めて読み直しましょう。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読み間違いをしていない人も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157DF4A-EF97-47A2-A122-357FB558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228850" y="2914650"/>
            <a:ext cx="6461668" cy="7436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7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03080" y="2812177"/>
            <a:ext cx="7264157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（７）会員スピーチ</a:t>
            </a:r>
          </a:p>
          <a:p>
            <a:pPr algn="l"/>
            <a:endParaRPr lang="ja-JP" altLang="en-US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1563510" y="3400085"/>
            <a:ext cx="894668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報告できる実践を積み重ねていきましょう！</a:t>
            </a:r>
            <a:endParaRPr lang="en-US" altLang="ja-JP" sz="3200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　□純粋倫理の実践と体験</a:t>
            </a:r>
            <a:r>
              <a:rPr lang="en-US" altLang="ja-JP" dirty="0"/>
              <a:t>(</a:t>
            </a:r>
            <a:r>
              <a:rPr lang="ja-JP" altLang="en-US" dirty="0"/>
              <a:t>経緯や経過など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□個人的な実践</a:t>
            </a:r>
            <a:r>
              <a:rPr lang="en-US" altLang="ja-JP" dirty="0"/>
              <a:t>(</a:t>
            </a:r>
            <a:r>
              <a:rPr lang="ja-JP" altLang="en-US" dirty="0"/>
              <a:t>将来の夢、希望、生活信条、健康法など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□家庭内の実践</a:t>
            </a:r>
            <a:r>
              <a:rPr lang="en-US" altLang="ja-JP" dirty="0"/>
              <a:t>(</a:t>
            </a:r>
            <a:r>
              <a:rPr lang="ja-JP" altLang="en-US" dirty="0"/>
              <a:t>家庭の美点発見、父母との思い出など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□会社内の実践</a:t>
            </a:r>
            <a:r>
              <a:rPr lang="en-US" altLang="ja-JP" dirty="0"/>
              <a:t>(</a:t>
            </a:r>
            <a:r>
              <a:rPr lang="ja-JP" altLang="en-US" dirty="0"/>
              <a:t>経営理念、社風、社員教育、自社での取り組みなど</a:t>
            </a:r>
            <a:r>
              <a:rPr lang="en-US" altLang="ja-JP" dirty="0"/>
              <a:t>)</a:t>
            </a:r>
          </a:p>
          <a:p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（６）拍手は、早く、細かく、強く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283678"/>
            <a:ext cx="996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掌にはツボがいっぱい！刺激して元気に！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/>
              <a:t>拍手で送り出し、拍手で迎えてください</a:t>
            </a:r>
            <a:r>
              <a:rPr lang="en-US" altLang="ja-JP" sz="3200" dirty="0"/>
              <a:t>(</a:t>
            </a:r>
            <a:r>
              <a:rPr lang="ja-JP" altLang="en-US" sz="3200" dirty="0"/>
              <a:t>講話も</a:t>
            </a:r>
            <a:r>
              <a:rPr lang="en-US" altLang="ja-JP" sz="3200" dirty="0"/>
              <a:t>)</a:t>
            </a:r>
            <a:endParaRPr lang="ja-JP" altLang="en-US" sz="3200" dirty="0"/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2051085-4DE6-4EB9-A194-E0863549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2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（８）講話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聴く姿勢の習得。何か持って帰るぞ～！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あなたが聴いて欲しいように聴く！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うんうんうん！そうそうそう！メモメモメモ！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積極的な姿勢で、真剣に楽しく聴きましょう！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53D10A-A13C-4F53-A1C6-B867753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（９）シェア会・朝食会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シェア会、朝食会はＭＳの一環であり、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講師への質疑応答や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会員同士の感想を披露しあうことで、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倫理経営に対する一層の理解を深め合う。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さらに、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参加者の倫理法人会活動への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参画意識を強くし、連帯感を高める場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ぜひ、朝食会まで参加しましょう！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89A5A5-6ADB-4351-BC47-3759653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+mj-ea"/>
              </a:rPr>
              <a:t>（１０）</a:t>
            </a:r>
            <a:r>
              <a:rPr kumimoji="1" lang="ja-JP" altLang="en-US" sz="3200" b="1" dirty="0">
                <a:latin typeface="+mj-ea"/>
              </a:rPr>
              <a:t>その他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798"/>
            <a:ext cx="11019366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□行事開催・対応方針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□緊急事態宣言　：リモート型</a:t>
            </a:r>
            <a:r>
              <a:rPr lang="ja-JP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ＭＳ、役員会のみ実施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□まん延防止措置：集合＆リモート併用型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講演会中止、経営者の集い・基礎研修リモート講師なし　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□それ以外　　　　：集合型</a:t>
            </a:r>
            <a: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リモート配信</a:t>
            </a:r>
            <a: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CA2785-7CCE-4BE3-B4F3-6C3613D5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latin typeface="+mj-ea"/>
              </a:rPr>
              <a:t>１．倫理研究所って？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58" y="1228724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□</a:t>
            </a:r>
            <a:r>
              <a:rPr kumimoji="1" lang="ja-JP" altLang="en-US" sz="2400" dirty="0"/>
              <a:t>昭和２０年９月３日に、創始者・丸山敏雄先生に</a:t>
            </a:r>
          </a:p>
          <a:p>
            <a:pPr marL="0" indent="0">
              <a:buNone/>
            </a:pPr>
            <a:r>
              <a:rPr kumimoji="1" lang="ja-JP" altLang="en-US" sz="2400" dirty="0"/>
              <a:t>　よって設立された、民間の社会教育団体。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「生涯学習活動」としての倫理運動を推進。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法人約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万</a:t>
            </a:r>
            <a:r>
              <a:rPr lang="en-US" altLang="ja-JP" sz="2400" dirty="0"/>
              <a:t>8</a:t>
            </a:r>
            <a:r>
              <a:rPr kumimoji="1" lang="ja-JP" altLang="en-US" sz="2400" dirty="0"/>
              <a:t>千社、個人約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万人。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海外</a:t>
            </a:r>
            <a:r>
              <a:rPr lang="en-US" altLang="ja-JP" sz="2400" dirty="0"/>
              <a:t>(</a:t>
            </a:r>
            <a:r>
              <a:rPr lang="ja-JP" altLang="en-US" sz="2400" dirty="0"/>
              <a:t>アメリカ、ブラジル、中国、台湾）にも広がる。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□昭和</a:t>
            </a:r>
            <a:r>
              <a:rPr lang="en-US" altLang="ja-JP" sz="2400" dirty="0"/>
              <a:t>55</a:t>
            </a:r>
            <a:r>
              <a:rPr lang="ja-JP" altLang="en-US" sz="2400" dirty="0"/>
              <a:t>年に、千葉で滝口長太郎氏の熱烈な要請に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よって、設立されました。職場は教育の最後の砦。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まずは、経営者の自己革新から。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143FFBC-8FD5-43A2-9923-8F48FD94B871}"/>
              </a:ext>
            </a:extLst>
          </p:cNvPr>
          <p:cNvSpPr txBox="1">
            <a:spLocks/>
          </p:cNvSpPr>
          <p:nvPr/>
        </p:nvSpPr>
        <p:spPr>
          <a:xfrm>
            <a:off x="734484" y="3809999"/>
            <a:ext cx="8596668" cy="1562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700" b="1" dirty="0">
                <a:latin typeface="+mj-ea"/>
              </a:rPr>
              <a:t>２．倫理法人会って？</a:t>
            </a:r>
            <a:br>
              <a:rPr lang="ja-JP" altLang="en-US" b="1" dirty="0">
                <a:latin typeface="+mj-ea"/>
              </a:rPr>
            </a:br>
            <a:endParaRPr lang="ja-JP" altLang="en-US" b="1" dirty="0">
              <a:latin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6CB04E-2BA7-4B39-B2FD-BBE17865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10" y="1228724"/>
            <a:ext cx="1668889" cy="24544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21AD19-50F9-4F3A-8487-F7E52258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936" y="4041562"/>
            <a:ext cx="1682063" cy="2275492"/>
          </a:xfrm>
          <a:prstGeom prst="rect">
            <a:avLst/>
          </a:prstGeom>
        </p:spPr>
      </p:pic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6ECC914F-B5C1-4B63-B670-D5A01E43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5012675" y="163049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47955" y="554336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6325C4-B739-433F-A35F-E9EA9628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/>
              <a:t>名古屋市南区倫理法人会</a:t>
            </a:r>
            <a:endParaRPr lang="en-US" altLang="ja-JP" sz="4800" b="1" dirty="0"/>
          </a:p>
          <a:p>
            <a:pPr marL="0" indent="0" algn="ctr">
              <a:buNone/>
            </a:pPr>
            <a:endParaRPr lang="en-US" altLang="ja-JP" sz="4800" b="1" dirty="0"/>
          </a:p>
          <a:p>
            <a:pPr marL="0" indent="0" algn="ctr">
              <a:buNone/>
            </a:pPr>
            <a:r>
              <a:rPr kumimoji="1" lang="ja-JP" altLang="en-US" sz="4800" b="1" dirty="0"/>
              <a:t>活動方針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6CBA9C6-7CA5-4EEE-97C6-C9B0DBB9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4" name="テキスト ボックス 3">
            <a:hlinkClick r:id="rId3"/>
          </p:cNvPr>
          <p:cNvSpPr txBox="1"/>
          <p:nvPr/>
        </p:nvSpPr>
        <p:spPr>
          <a:xfrm>
            <a:off x="488037" y="6429116"/>
            <a:ext cx="954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>
                <a:solidFill>
                  <a:srgbClr val="0066FF"/>
                </a:solidFill>
              </a:rPr>
              <a:t>https://www.youtube.com/watch?app=desktop&amp;v=kQzLDLQb2lQ&amp;feature=youtu.be</a:t>
            </a:r>
            <a:endParaRPr lang="ja-JP" altLang="ja-JP" sz="1200" dirty="0">
              <a:solidFill>
                <a:srgbClr val="0066FF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C26165E-91E9-49CB-AE00-D573939C6A83}"/>
              </a:ext>
            </a:extLst>
          </p:cNvPr>
          <p:cNvSpPr txBox="1">
            <a:spLocks/>
          </p:cNvSpPr>
          <p:nvPr/>
        </p:nvSpPr>
        <p:spPr>
          <a:xfrm>
            <a:off x="677334" y="100958"/>
            <a:ext cx="8596668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3600" b="1" dirty="0">
                <a:latin typeface="+mj-ea"/>
              </a:rPr>
              <a:t>【</a:t>
            </a:r>
            <a:r>
              <a:rPr lang="ja-JP" altLang="en-US" sz="3600" b="1" dirty="0">
                <a:latin typeface="+mj-ea"/>
              </a:rPr>
              <a:t>名古屋市南区倫理法人会の歴史</a:t>
            </a:r>
            <a:r>
              <a:rPr lang="en-US" altLang="ja-JP" sz="3600" b="1" dirty="0">
                <a:latin typeface="+mj-ea"/>
              </a:rPr>
              <a:t>】</a:t>
            </a:r>
            <a:endParaRPr lang="ja-JP" altLang="en-US" sz="3600" b="1" dirty="0">
              <a:latin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C52611-8FAC-9247-83EC-6940997A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7" y="987283"/>
            <a:ext cx="11326582" cy="53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令和</a:t>
            </a:r>
            <a:r>
              <a:rPr kumimoji="1" lang="en-US" altLang="ja-JP" b="1" dirty="0">
                <a:latin typeface="+mj-ea"/>
              </a:rPr>
              <a:t>5</a:t>
            </a:r>
            <a:r>
              <a:rPr kumimoji="1" lang="ja-JP" altLang="en-US" b="1" dirty="0">
                <a:latin typeface="+mj-ea"/>
              </a:rPr>
              <a:t>年度　スローガン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854239"/>
            <a:ext cx="8933393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 　い　  　き   　   い　  　き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6000" b="1" dirty="0"/>
              <a:t>“活喜生輝”と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倫理経営を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実践する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　　　大家族！</a:t>
            </a:r>
            <a:endParaRPr lang="en-US" altLang="ja-JP" sz="6000" b="1" dirty="0"/>
          </a:p>
          <a:p>
            <a:pPr marL="0" indent="0">
              <a:buNone/>
            </a:pPr>
            <a:endParaRPr lang="en-US" altLang="ja-JP" sz="6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5AA858-5090-4977-9A6B-73D9E638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6EB1B-1149-CD69-F6E1-785CD76F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77" y="609599"/>
            <a:ext cx="4762500" cy="381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1762F-B100-0B0D-D476-D7CF9171BB6F}"/>
              </a:ext>
            </a:extLst>
          </p:cNvPr>
          <p:cNvSpPr txBox="1"/>
          <p:nvPr/>
        </p:nvSpPr>
        <p:spPr>
          <a:xfrm>
            <a:off x="7598541" y="4490974"/>
            <a:ext cx="278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名古屋市南区倫理法人会</a:t>
            </a:r>
            <a:br>
              <a:rPr kumimoji="1" lang="en-US" altLang="ja-JP" dirty="0"/>
            </a:br>
            <a:r>
              <a:rPr kumimoji="1" lang="en-US" altLang="ja-JP" dirty="0"/>
              <a:t>12</a:t>
            </a:r>
            <a:r>
              <a:rPr kumimoji="1" lang="ja-JP" altLang="en-US" dirty="0"/>
              <a:t>代目会長　亀井　英孝</a:t>
            </a:r>
          </a:p>
        </p:txBody>
      </p:sp>
    </p:spTree>
    <p:extLst>
      <p:ext uri="{BB962C8B-B14F-4D97-AF65-F5344CB8AC3E}">
        <p14:creationId xmlns:p14="http://schemas.microsoft.com/office/powerpoint/2010/main" val="258668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活動方針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02371"/>
            <a:ext cx="11514668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4800" b="1" dirty="0"/>
              <a:t>金賞：純粋倫理経営で大成功！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・・・“儲かる”会社つくり</a:t>
            </a:r>
          </a:p>
          <a:p>
            <a:pPr marL="0" indent="0">
              <a:buNone/>
            </a:pPr>
            <a:r>
              <a:rPr lang="ja-JP" altLang="en-US" sz="4800" b="1" dirty="0"/>
              <a:t>銀賞：純粋倫理経営の実践大好き！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・・・“共育ち”の仕組みつくり</a:t>
            </a:r>
          </a:p>
          <a:p>
            <a:pPr marL="0" indent="0">
              <a:buNone/>
            </a:pPr>
            <a:r>
              <a:rPr lang="ja-JP" altLang="en-US" sz="4800" b="1" dirty="0"/>
              <a:t>銅賞：みんなと一緒が楽しい！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・・・大家族として“支え合う”体制づくり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407088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倫理法人会組織図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770076-A0D0-447F-AEBA-A5AB2032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734993" y="561673"/>
            <a:ext cx="7154517" cy="4687111"/>
            <a:chOff x="1460673" y="1447798"/>
            <a:chExt cx="7154517" cy="4687111"/>
          </a:xfrm>
        </p:grpSpPr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CE620685-9E67-4DFB-BBA3-51F8E5C60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939555"/>
                </p:ext>
              </p:extLst>
            </p:nvPr>
          </p:nvGraphicFramePr>
          <p:xfrm>
            <a:off x="1460673" y="1695097"/>
            <a:ext cx="6845127" cy="4439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4337038" imgH="2812969" progId="Excel.Sheet.12">
                    <p:embed/>
                  </p:oleObj>
                </mc:Choice>
                <mc:Fallback>
                  <p:oleObj name="Worksheet" r:id="rId2" imgW="4337038" imgH="2812969" progId="Excel.Sheet.12">
                    <p:embed/>
                    <p:pic>
                      <p:nvPicPr>
                        <p:cNvPr id="11" name="オブジェクト 10">
                          <a:extLst>
                            <a:ext uri="{FF2B5EF4-FFF2-40B4-BE49-F238E27FC236}">
                              <a16:creationId xmlns:a16="http://schemas.microsoft.com/office/drawing/2014/main" id="{CE620685-9E67-4DFB-BBA3-51F8E5C604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60673" y="1695097"/>
                          <a:ext cx="6845127" cy="4439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正方形/長方形 3"/>
            <p:cNvSpPr/>
            <p:nvPr/>
          </p:nvSpPr>
          <p:spPr>
            <a:xfrm>
              <a:off x="5056742" y="1447798"/>
              <a:ext cx="3558448" cy="13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34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組織図</a:t>
            </a:r>
            <a:r>
              <a:rPr lang="en-US" altLang="ja-JP" b="1" dirty="0">
                <a:latin typeface="+mj-ea"/>
              </a:rPr>
              <a:t>】</a:t>
            </a:r>
            <a:r>
              <a:rPr lang="ja-JP" altLang="en-US" b="1" dirty="0">
                <a:latin typeface="+mj-ea"/>
              </a:rPr>
              <a:t>　　　　　　　</a:t>
            </a:r>
            <a:r>
              <a:rPr lang="en-US" altLang="ja-JP" sz="1800" b="1" u="sng" dirty="0">
                <a:solidFill>
                  <a:schemeClr val="tx1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https://www.nm-rinri.net/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7799"/>
            <a:ext cx="10295468" cy="5495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　</a:t>
            </a:r>
            <a:endParaRPr lang="en-US" altLang="ja-JP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F989D7-C5B0-4873-A0A5-8EB28BB6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6" y="1447798"/>
            <a:ext cx="8332370" cy="3997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3573F6-0221-DCFD-2DB7-F6F3B71F4EB5}"/>
              </a:ext>
            </a:extLst>
          </p:cNvPr>
          <p:cNvSpPr txBox="1"/>
          <p:nvPr/>
        </p:nvSpPr>
        <p:spPr>
          <a:xfrm>
            <a:off x="1854366" y="5825124"/>
            <a:ext cx="706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【</a:t>
            </a:r>
            <a:r>
              <a:rPr lang="ja-JP" altLang="en-US" sz="2800" dirty="0"/>
              <a:t>伝助入力</a:t>
            </a:r>
            <a:r>
              <a:rPr lang="en-US" altLang="ja-JP" sz="2800" dirty="0"/>
              <a:t>(PW)</a:t>
            </a:r>
            <a:r>
              <a:rPr lang="ja-JP" altLang="en-US" sz="2800" dirty="0"/>
              <a:t>・自分エリアを確認</a:t>
            </a:r>
            <a:r>
              <a:rPr lang="en-US" altLang="ja-JP" sz="2800" dirty="0"/>
              <a:t>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767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用語説明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7" y="981075"/>
            <a:ext cx="11514668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2800" dirty="0"/>
              <a:t>●みなみーず：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名古屋市南区倫理法人会の女性会員で構成されています。</a:t>
            </a:r>
            <a:br>
              <a:rPr lang="en-US" altLang="ja-JP" sz="2800" dirty="0"/>
            </a:br>
            <a:r>
              <a:rPr lang="ja-JP" altLang="en-US" sz="2800" dirty="0"/>
              <a:t>女性委員会とは別の組織です。月初に誕生日を祝ってくれます。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●家プロ：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「家族になろうよプロジェクト」の略。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大家族をさらに大きくしようと亀井会長が設立。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他の単会には存在しないので注意。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9641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なぜ経営者に自己革新が必要か？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sz="2000" b="1" dirty="0">
              <a:latin typeface="+mj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8401D35-8E6B-4D37-BB9B-CDF8545B2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05948"/>
              </p:ext>
            </p:extLst>
          </p:nvPr>
        </p:nvGraphicFramePr>
        <p:xfrm>
          <a:off x="677863" y="1447800"/>
          <a:ext cx="9371012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0D1AD8-BAE3-43CC-A323-9710F0A980AF}"/>
              </a:ext>
            </a:extLst>
          </p:cNvPr>
          <p:cNvSpPr txBox="1"/>
          <p:nvPr/>
        </p:nvSpPr>
        <p:spPr>
          <a:xfrm>
            <a:off x="4795267" y="658432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出所：</a:t>
            </a:r>
            <a:r>
              <a:rPr lang="en-US" altLang="ja-JP" sz="1100" dirty="0"/>
              <a:t>『</a:t>
            </a:r>
            <a:r>
              <a:rPr lang="ja-JP" altLang="ja-JP" sz="1100" dirty="0"/>
              <a:t>なぜこの会社はモチベーションが高いのか</a:t>
            </a:r>
            <a:r>
              <a:rPr lang="en-US" altLang="ja-JP" sz="1100" dirty="0"/>
              <a:t>』(</a:t>
            </a:r>
            <a:r>
              <a:rPr lang="ja-JP" altLang="ja-JP" sz="1100" dirty="0"/>
              <a:t>商業界</a:t>
            </a:r>
            <a:r>
              <a:rPr lang="en-US" altLang="ja-JP" sz="1100" dirty="0"/>
              <a:t>)</a:t>
            </a:r>
            <a:endParaRPr kumimoji="1" lang="ja-JP" altLang="en-US" sz="11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5F452-E1B2-4145-9B71-4384168C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３．</a:t>
            </a:r>
            <a:r>
              <a:rPr kumimoji="1" lang="ja-JP" altLang="en-US" b="1" dirty="0">
                <a:latin typeface="+mj-ea"/>
              </a:rPr>
              <a:t>倫理法人会の目的</a:t>
            </a:r>
            <a:r>
              <a:rPr kumimoji="1" lang="ja-JP" altLang="en-US" sz="2000" b="1" dirty="0">
                <a:latin typeface="+mj-ea"/>
              </a:rPr>
              <a:t>～倫理法人会規程より～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7799"/>
            <a:ext cx="9371542" cy="5267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第３条（目的）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本会は、実行によって直ちに</a:t>
            </a:r>
            <a:r>
              <a:rPr lang="ja-JP" altLang="en-US" sz="2400" dirty="0">
                <a:solidFill>
                  <a:schemeClr val="tx1"/>
                </a:solidFill>
              </a:rPr>
              <a:t>正しさが証明できる</a:t>
            </a:r>
            <a:r>
              <a:rPr lang="ja-JP" altLang="en-US" sz="2400" dirty="0">
                <a:solidFill>
                  <a:srgbClr val="FF0000"/>
                </a:solidFill>
              </a:rPr>
              <a:t>純粋倫理</a:t>
            </a:r>
            <a:r>
              <a:rPr lang="ja-JP" altLang="en-US" sz="2400" dirty="0">
                <a:solidFill>
                  <a:schemeClr val="tx1"/>
                </a:solidFill>
              </a:rPr>
              <a:t>を基底に、経営者の自己革新をはかり、心の経営</a:t>
            </a:r>
            <a:r>
              <a:rPr lang="ja-JP" altLang="en-US" sz="2400" dirty="0"/>
              <a:t>をめざす人々のネットワークを拡げ、共尊共生の精神に則った健全な繁栄を実現し、地域社会の発展と美しい世界づくりに貢献することを目的とする。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第４条</a:t>
            </a:r>
            <a:r>
              <a:rPr lang="ja-JP" altLang="en-US" sz="2400" dirty="0"/>
              <a:t>（活動）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本会は、前条の目的を達成するため、以下の活動を行う。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１．倫理経営の普及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２．倫理経営にもとづいた各種セミナー、講演会などの開催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３．富士教育センターでの各種セミナーの受講推進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４．その他目的を達成するために必要な活動</a:t>
            </a:r>
            <a:endParaRPr kumimoji="1" lang="en-US" altLang="ja-JP" sz="2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5F1A67-FA2D-48EF-BCEE-400A8360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2910" y="1291590"/>
            <a:ext cx="9978390" cy="21602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006585" y="5070926"/>
            <a:ext cx="2131075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253413" y="144779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序</a:t>
            </a:r>
          </a:p>
        </p:txBody>
      </p:sp>
    </p:spTree>
    <p:extLst>
      <p:ext uri="{BB962C8B-B14F-4D97-AF65-F5344CB8AC3E}">
        <p14:creationId xmlns:p14="http://schemas.microsoft.com/office/powerpoint/2010/main" val="15970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21607"/>
            <a:ext cx="9714442" cy="64855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倫理法人会活動指針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　１．倫理の学習と実践の場を提供し、よりよい生活習慣とゆたかな</a:t>
            </a:r>
            <a:r>
              <a:rPr lang="ja-JP" altLang="en-US" sz="2400" dirty="0"/>
              <a:t>人間性を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そなえたリーダーを養成する。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２．深く家族を愛し、篤く祖先を敬い、なごやかでゆるぎない家庭を築く人を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育てる。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３．「明朗」「愛和」「喜働」の実践により、躍動する職場づくりを推進する。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４．愛と敬と感謝の経営をめざす会員の輪を拡げ、各種の活動をとおして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地域社会の発展に寄与する。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５．自然を畏敬・親愛し、「地球人」たる自覚を深め、環境の保全と美化に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貢献する。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倫理法人会会員心得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　１．朗らかに働き、喜びの人生を創造します。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２．約束を守り、信頼の輪をひろげます。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３．人を愛して争わず、互いの繁栄をねがいます。</a:t>
            </a:r>
            <a:endParaRPr kumimoji="1" lang="en-US" altLang="ja-JP" sz="2400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AB476BD-8B9F-4888-A376-F5B001DE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7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1" y="2027855"/>
            <a:ext cx="4573104" cy="4641504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4593825" y="3394720"/>
            <a:ext cx="2304256" cy="2160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6531" y="11132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明朗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5520" y="51571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愛和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32505" y="5157193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喜働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4997BA5-32D1-4218-B9A1-0D2ED012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倫理</a:t>
            </a:r>
            <a:r>
              <a:rPr lang="ja-JP" altLang="en-US" b="1" dirty="0">
                <a:latin typeface="+mj-ea"/>
              </a:rPr>
              <a:t>法人会</a:t>
            </a:r>
            <a:r>
              <a:rPr kumimoji="1" lang="ja-JP" altLang="en-US" b="1" dirty="0">
                <a:latin typeface="+mj-ea"/>
              </a:rPr>
              <a:t>のマーク・ピンバッジ</a:t>
            </a:r>
            <a:r>
              <a:rPr kumimoji="1" lang="en-US" altLang="ja-JP" b="1" dirty="0">
                <a:latin typeface="+mj-ea"/>
              </a:rPr>
              <a:t>】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A54ED9-F73A-4F18-8E26-AB952BA5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6607" y="1713364"/>
            <a:ext cx="377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P8-9</a:t>
            </a:r>
          </a:p>
          <a:p>
            <a:r>
              <a:rPr kumimoji="1" lang="ja-JP" altLang="en-US" sz="2400" b="1" dirty="0">
                <a:solidFill>
                  <a:srgbClr val="0066FF"/>
                </a:solidFill>
              </a:rPr>
              <a:t>純情（すなお）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205" y="3394720"/>
            <a:ext cx="323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倫理法人会行事に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参加する時は必ず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バッジを着用</a:t>
            </a:r>
          </a:p>
        </p:txBody>
      </p:sp>
    </p:spTree>
    <p:extLst>
      <p:ext uri="{BB962C8B-B14F-4D97-AF65-F5344CB8AC3E}">
        <p14:creationId xmlns:p14="http://schemas.microsoft.com/office/powerpoint/2010/main" val="3699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620830"/>
            <a:ext cx="10386908" cy="597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“倫理経営”とは、“純粋倫理”に基づいた経営</a:t>
            </a:r>
          </a:p>
          <a:p>
            <a:pPr marL="0" indent="0">
              <a:buNone/>
            </a:pPr>
            <a:r>
              <a:rPr kumimoji="1" lang="ja-JP" altLang="en-US" sz="2400" dirty="0"/>
              <a:t>　　□倫理：二人以上の者が集まって仲良く暮らしていく筋道。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　　　ヒトが人として成長し、他者と共に「よく生きる」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　　ために則るべき道。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□純粋倫理：実行によって直ちに正しさが証明できる生活のすじみち</a:t>
            </a:r>
          </a:p>
          <a:p>
            <a:pPr marL="0" indent="0">
              <a:buNone/>
            </a:pPr>
            <a:r>
              <a:rPr kumimoji="1" lang="ja-JP" altLang="en-US" sz="2400" dirty="0"/>
              <a:t>　　　□絶対倫理：いつでもどこでも誰が行っても必ずあてはまる。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　　　　　　 いつまでも変わらず、あらゆる文化の基となる、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</a:t>
            </a:r>
            <a:r>
              <a:rPr kumimoji="1" lang="ja-JP" altLang="en-US" sz="2400" dirty="0"/>
              <a:t>皆が幸せになれる道。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□実験倫理：やってみれば正しいかどうかすぐわかる。</a:t>
            </a:r>
          </a:p>
          <a:p>
            <a:pPr marL="0" indent="0">
              <a:buNone/>
            </a:pPr>
            <a:r>
              <a:rPr kumimoji="1" lang="ja-JP" altLang="en-US" sz="2400" dirty="0"/>
              <a:t>　　□倫理経営：倫理に基づいた経営。行為する人間の心の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　　　　ありようを重視する“心の経営”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F56E291-CD43-43B9-8F88-C2284460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273" y="259440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5273" y="3077144"/>
            <a:ext cx="181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P6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1470" y="4486844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P7</a:t>
            </a:r>
          </a:p>
        </p:txBody>
      </p:sp>
    </p:spTree>
    <p:extLst>
      <p:ext uri="{BB962C8B-B14F-4D97-AF65-F5344CB8AC3E}">
        <p14:creationId xmlns:p14="http://schemas.microsoft.com/office/powerpoint/2010/main" val="61703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5658" y="574106"/>
            <a:ext cx="11152718" cy="59778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5000" dirty="0"/>
              <a:t>経営者・経営幹部が</a:t>
            </a:r>
            <a:endParaRPr lang="en-US" altLang="ja-JP" sz="3000" dirty="0"/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倫理経営を実践して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徳を積み（徳福一致）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人間力が高まると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5400" dirty="0">
                <a:solidFill>
                  <a:srgbClr val="FF0000"/>
                </a:solidFill>
              </a:rPr>
              <a:t>会社や事業が</a:t>
            </a:r>
            <a:endParaRPr kumimoji="1"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5400" dirty="0">
                <a:solidFill>
                  <a:srgbClr val="FF0000"/>
                </a:solidFill>
              </a:rPr>
              <a:t>健全に繁栄していく</a:t>
            </a:r>
            <a:endParaRPr kumimoji="1" lang="en-US" altLang="ja-JP" sz="5400" dirty="0">
              <a:solidFill>
                <a:srgbClr val="FF0000"/>
              </a:solidFill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F56E291-CD43-43B9-8F88-C2284460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４．</a:t>
            </a:r>
            <a:r>
              <a:rPr kumimoji="1" lang="ja-JP" altLang="en-US" b="1" dirty="0">
                <a:latin typeface="+mj-ea"/>
              </a:rPr>
              <a:t>倫理法人会に入ると・・・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7799"/>
            <a:ext cx="10437707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　①全国</a:t>
            </a:r>
            <a:r>
              <a:rPr kumimoji="1" lang="en-US" altLang="ja-JP" sz="3600" dirty="0"/>
              <a:t>700</a:t>
            </a:r>
            <a:r>
              <a:rPr kumimoji="1" lang="ja-JP" altLang="en-US" sz="3600" dirty="0"/>
              <a:t>以上の会場どこへ行ってもＯＫ！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②</a:t>
            </a:r>
            <a:r>
              <a:rPr lang="en-US" altLang="ja-JP" sz="3600" dirty="0"/>
              <a:t>『</a:t>
            </a:r>
            <a:r>
              <a:rPr lang="ja-JP" altLang="en-US" sz="3600" dirty="0"/>
              <a:t>職場の教養</a:t>
            </a:r>
            <a:r>
              <a:rPr lang="en-US" altLang="ja-JP" sz="3600" dirty="0"/>
              <a:t>』</a:t>
            </a:r>
            <a:r>
              <a:rPr lang="ja-JP" altLang="en-US" sz="3600" dirty="0"/>
              <a:t>が３０冊贈呈！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③各種セミナー・研修に参加できる！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2600" dirty="0"/>
              <a:t>　　　</a:t>
            </a:r>
            <a:r>
              <a:rPr lang="en-US" altLang="ja-JP" sz="2600" dirty="0"/>
              <a:t>(</a:t>
            </a:r>
            <a:r>
              <a:rPr lang="ja-JP" altLang="en-US" sz="2600" dirty="0"/>
              <a:t>モーニングセミナー・経営者のつどい・ＤＶＤ勉強会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 　　　「倫理経営」基礎講座・講演会・ゼミナール・実践塾など</a:t>
            </a:r>
            <a:r>
              <a:rPr lang="en-US" altLang="ja-JP" sz="2600" dirty="0"/>
              <a:t>)</a:t>
            </a:r>
          </a:p>
          <a:p>
            <a:pPr marL="0" indent="0">
              <a:buNone/>
            </a:pPr>
            <a:r>
              <a:rPr kumimoji="1" lang="ja-JP" altLang="en-US" sz="3600" dirty="0"/>
              <a:t>　④倫理指導が受けられる！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⑤会社の朝礼指導もしてもらえる！</a:t>
            </a:r>
            <a:endParaRPr kumimoji="1" lang="en-US" altLang="ja-JP" sz="36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E30ECD-81D5-4CE4-ACC9-6AA7ADA8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3875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2995</TotalTime>
  <Words>2154</Words>
  <Application>Microsoft Office PowerPoint</Application>
  <PresentationFormat>ワイド画面</PresentationFormat>
  <Paragraphs>274</Paragraphs>
  <Slides>26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8" baseType="lpstr">
      <vt:lpstr>A-OTF 新ゴ Pro U</vt:lpstr>
      <vt:lpstr>Meiryo UI</vt:lpstr>
      <vt:lpstr>メイリオ</vt:lpstr>
      <vt:lpstr>游ゴシック</vt:lpstr>
      <vt:lpstr>游明朝</vt:lpstr>
      <vt:lpstr>Arial</vt:lpstr>
      <vt:lpstr>Calibri</vt:lpstr>
      <vt:lpstr>Trebuchet MS</vt:lpstr>
      <vt:lpstr>Wingdings 3</vt:lpstr>
      <vt:lpstr>ファセット</vt:lpstr>
      <vt:lpstr>1_ファセット</vt:lpstr>
      <vt:lpstr>Worksheet</vt:lpstr>
      <vt:lpstr>令和5年度 名古屋市南区倫理法人会</vt:lpstr>
      <vt:lpstr>１．倫理研究所って？ </vt:lpstr>
      <vt:lpstr>【なぜ経営者に自己革新が必要か？】</vt:lpstr>
      <vt:lpstr>３．倫理法人会の目的～倫理法人会規程より～</vt:lpstr>
      <vt:lpstr>PowerPoint プレゼンテーション</vt:lpstr>
      <vt:lpstr>【倫理法人会のマーク・ピンバッジ】 </vt:lpstr>
      <vt:lpstr>PowerPoint プレゼンテーション</vt:lpstr>
      <vt:lpstr>PowerPoint プレゼンテーション</vt:lpstr>
      <vt:lpstr>４．倫理法人会に入ると・・・</vt:lpstr>
      <vt:lpstr>５．モーニングセミナー</vt:lpstr>
      <vt:lpstr>【プログラム】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（１０）その他</vt:lpstr>
      <vt:lpstr>PowerPoint プレゼンテーション</vt:lpstr>
      <vt:lpstr>PowerPoint プレゼンテーション</vt:lpstr>
      <vt:lpstr>【令和5年度　スローガン】</vt:lpstr>
      <vt:lpstr>【活動方針】</vt:lpstr>
      <vt:lpstr>【倫理法人会組織図】</vt:lpstr>
      <vt:lpstr>【組織図】　　　　　　　https://www.nm-rinri.net/</vt:lpstr>
      <vt:lpstr>【用語説明】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 名古屋市南区倫理法人会</dc:title>
  <dc:creator>亀井　英孝</dc:creator>
  <cp:lastModifiedBy>鈴木 邦夫</cp:lastModifiedBy>
  <cp:revision>107</cp:revision>
  <cp:lastPrinted>2022-11-18T01:46:41Z</cp:lastPrinted>
  <dcterms:created xsi:type="dcterms:W3CDTF">2021-07-23T05:05:54Z</dcterms:created>
  <dcterms:modified xsi:type="dcterms:W3CDTF">2022-11-18T13:43:14Z</dcterms:modified>
</cp:coreProperties>
</file>